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6FB75F5-627B-4D82-8DE2-E95DFF9B9B25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22E9299-7582-4695-B76F-75DB944326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75F5-627B-4D82-8DE2-E95DFF9B9B25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9299-7582-4695-B76F-75DB944326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75F5-627B-4D82-8DE2-E95DFF9B9B25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9299-7582-4695-B76F-75DB944326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75F5-627B-4D82-8DE2-E95DFF9B9B25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9299-7582-4695-B76F-75DB944326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75F5-627B-4D82-8DE2-E95DFF9B9B25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9299-7582-4695-B76F-75DB944326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75F5-627B-4D82-8DE2-E95DFF9B9B25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9299-7582-4695-B76F-75DB944326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75F5-627B-4D82-8DE2-E95DFF9B9B25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9299-7582-4695-B76F-75DB944326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75F5-627B-4D82-8DE2-E95DFF9B9B25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9299-7582-4695-B76F-75DB944326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75F5-627B-4D82-8DE2-E95DFF9B9B25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9299-7582-4695-B76F-75DB944326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75F5-627B-4D82-8DE2-E95DFF9B9B25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9299-7582-4695-B76F-75DB944326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75F5-627B-4D82-8DE2-E95DFF9B9B25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9299-7582-4695-B76F-75DB944326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6FB75F5-627B-4D82-8DE2-E95DFF9B9B25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22E9299-7582-4695-B76F-75DB944326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14877" y="2500306"/>
            <a:ext cx="3331844" cy="1910330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 </a:t>
            </a:r>
            <a:r>
              <a:rPr lang="en-US" b="1" dirty="0" smtClean="0">
                <a:latin typeface="Times New Roman"/>
                <a:ea typeface="Times New Roman"/>
              </a:rPr>
              <a:t/>
            </a:r>
            <a:br>
              <a:rPr lang="en-US" b="1" dirty="0" smtClean="0">
                <a:latin typeface="Times New Roman"/>
                <a:ea typeface="Times New Roman"/>
              </a:rPr>
            </a:br>
            <a:r>
              <a:rPr lang="en-US" b="1" dirty="0" smtClean="0">
                <a:latin typeface="Times New Roman"/>
                <a:ea typeface="Times New Roman"/>
              </a:rPr>
              <a:t/>
            </a:r>
            <a:br>
              <a:rPr lang="en-US" b="1" dirty="0" smtClean="0">
                <a:latin typeface="Times New Roman"/>
                <a:ea typeface="Times New Roman"/>
              </a:rPr>
            </a:br>
            <a:r>
              <a:rPr lang="en-US" b="1" dirty="0" smtClean="0">
                <a:latin typeface="Times New Roman"/>
                <a:ea typeface="Times New Roman"/>
              </a:rPr>
              <a:t/>
            </a:r>
            <a:br>
              <a:rPr lang="en-US" b="1" dirty="0" smtClean="0">
                <a:latin typeface="Times New Roman"/>
                <a:ea typeface="Times New Roman"/>
              </a:rPr>
            </a:br>
            <a:r>
              <a:rPr lang="ru-RU" sz="3100" b="1" dirty="0" smtClean="0">
                <a:latin typeface="Times New Roman"/>
                <a:ea typeface="Times New Roman"/>
              </a:rPr>
              <a:t>Ф </a:t>
            </a:r>
            <a:r>
              <a:rPr lang="ru-RU" sz="3100" b="1" dirty="0">
                <a:latin typeface="Times New Roman"/>
                <a:ea typeface="Times New Roman"/>
              </a:rPr>
              <a:t>Г О С</a:t>
            </a:r>
            <a:br>
              <a:rPr lang="ru-RU" sz="3100" b="1" dirty="0">
                <a:latin typeface="Times New Roman"/>
                <a:ea typeface="Times New Roman"/>
              </a:rPr>
            </a:br>
            <a:r>
              <a:rPr lang="ru-RU" sz="3100" b="1" dirty="0">
                <a:latin typeface="Times New Roman"/>
                <a:ea typeface="Times New Roman"/>
              </a:rPr>
              <a:t> </a:t>
            </a:r>
            <a:r>
              <a:rPr lang="ru-RU" sz="3100" b="1" dirty="0" smtClean="0">
                <a:latin typeface="Times New Roman"/>
                <a:ea typeface="Times New Roman"/>
              </a:rPr>
              <a:t>ДОШКОЛЬНОГО                        </a:t>
            </a:r>
            <a:r>
              <a:rPr lang="ru-RU" sz="3100" b="1" dirty="0">
                <a:latin typeface="Times New Roman"/>
                <a:ea typeface="Times New Roman"/>
              </a:rPr>
              <a:t>ОБРАЗОВАНИЯ</a:t>
            </a:r>
            <a:endParaRPr lang="ru-RU" sz="31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Ознакомительный </a:t>
            </a:r>
            <a:r>
              <a:rPr lang="ru-RU" sz="1400" dirty="0" smtClean="0">
                <a:latin typeface="Times New Roman"/>
                <a:ea typeface="Times New Roman"/>
              </a:rPr>
              <a:t>материал</a:t>
            </a:r>
            <a:endParaRPr lang="en-US" sz="1400" dirty="0" smtClean="0">
              <a:latin typeface="Times New Roman"/>
              <a:ea typeface="Times New Roman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latin typeface="Times New Roman"/>
                <a:ea typeface="Times New Roman"/>
              </a:rPr>
              <a:t>для </a:t>
            </a:r>
            <a:r>
              <a:rPr lang="ru-RU" sz="1400" dirty="0">
                <a:latin typeface="Times New Roman"/>
                <a:ea typeface="Times New Roman"/>
              </a:rPr>
              <a:t>родителей </a:t>
            </a:r>
            <a:endParaRPr lang="ru-RU" sz="1400" dirty="0" smtClean="0">
              <a:latin typeface="Times New Roman"/>
              <a:ea typeface="Times New Roman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latin typeface="Times New Roman"/>
                <a:ea typeface="Times New Roman"/>
              </a:rPr>
              <a:t>(законных представителей) </a:t>
            </a:r>
          </a:p>
        </p:txBody>
      </p:sp>
    </p:spTree>
    <p:extLst>
      <p:ext uri="{BB962C8B-B14F-4D97-AF65-F5344CB8AC3E}">
        <p14:creationId xmlns="" xmlns:p14="http://schemas.microsoft.com/office/powerpoint/2010/main" val="3178680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ЧТО ТАКОЕ «СТАНДАРТ?»</a:t>
            </a:r>
            <a:r>
              <a:rPr lang="ru-RU" sz="1800" dirty="0">
                <a:latin typeface="Times New Roman"/>
                <a:ea typeface="Times New Roman"/>
              </a:rPr>
              <a:t/>
            </a:r>
            <a:br>
              <a:rPr lang="ru-RU" sz="1800" dirty="0"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3645024"/>
            <a:ext cx="7488832" cy="2628912"/>
          </a:xfrm>
        </p:spPr>
        <p:txBody>
          <a:bodyPr>
            <a:normAutofit/>
          </a:bodyPr>
          <a:lstStyle/>
          <a:p>
            <a:pPr marL="68580" indent="0" algn="ctr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КОПЛЕКС  НОРМ,  ПРАВИЛ,</a:t>
            </a:r>
            <a:endParaRPr lang="ru-RU" sz="1100" dirty="0">
              <a:latin typeface="Times New Roman"/>
              <a:ea typeface="Times New Roman"/>
            </a:endParaRPr>
          </a:p>
          <a:p>
            <a:pPr marL="68580" indent="0" algn="ctr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ТРЕБОВАНИЙ, КОТОРЫЕ</a:t>
            </a:r>
            <a:endParaRPr lang="ru-RU" sz="1100" dirty="0">
              <a:latin typeface="Times New Roman"/>
              <a:ea typeface="Times New Roman"/>
            </a:endParaRPr>
          </a:p>
          <a:p>
            <a:pPr marL="68580" indent="0" algn="ctr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УСТАНАВЛИВАЮТСЯ НА ОСНОВЕ</a:t>
            </a:r>
            <a:endParaRPr lang="ru-RU" sz="1100" dirty="0">
              <a:latin typeface="Times New Roman"/>
              <a:ea typeface="Times New Roman"/>
            </a:endParaRPr>
          </a:p>
          <a:p>
            <a:pPr marL="68580" indent="0" algn="ctr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ДОСТИЖЕНИЙ НАУКИ, ТЕХНИКИ </a:t>
            </a:r>
            <a:endParaRPr lang="ru-RU" sz="1100" dirty="0">
              <a:latin typeface="Times New Roman"/>
              <a:ea typeface="Times New Roman"/>
            </a:endParaRPr>
          </a:p>
          <a:p>
            <a:pPr marL="68580" indent="0" algn="ctr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И ПЕРЕДОВОГО ОПЫТА</a:t>
            </a:r>
            <a:endParaRPr lang="ru-RU" sz="11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676400"/>
            <a:ext cx="51625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76465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136904" cy="2617360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ФЕДЕРАЛЬНЫЙ ГОСУДАРСТВЕННЫЙ СТАНДАРТ</a:t>
            </a:r>
            <a:r>
              <a:rPr lang="ru-RU" sz="1800" dirty="0">
                <a:latin typeface="Times New Roman"/>
                <a:ea typeface="Times New Roman"/>
              </a:rPr>
              <a:t/>
            </a:r>
            <a:br>
              <a:rPr lang="ru-RU" sz="1800" dirty="0">
                <a:latin typeface="Times New Roman"/>
                <a:ea typeface="Times New Roman"/>
              </a:rPr>
            </a:br>
            <a:r>
              <a:rPr lang="ru-RU" b="1" dirty="0">
                <a:latin typeface="Times New Roman"/>
                <a:ea typeface="Times New Roman"/>
              </a:rPr>
              <a:t>ДОШКОЛЬНОГО ОБРАЗОВАНИЯ</a:t>
            </a:r>
            <a:r>
              <a:rPr lang="ru-RU" sz="1800" dirty="0">
                <a:latin typeface="Times New Roman"/>
                <a:ea typeface="Times New Roman"/>
              </a:rPr>
              <a:t/>
            </a:r>
            <a:br>
              <a:rPr lang="ru-RU" sz="1800" dirty="0"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139952" y="2780928"/>
            <a:ext cx="4320480" cy="3493008"/>
          </a:xfrm>
        </p:spPr>
        <p:txBody>
          <a:bodyPr>
            <a:normAutofit fontScale="92500" lnSpcReduction="10000"/>
          </a:bodyPr>
          <a:lstStyle/>
          <a:p>
            <a:pPr marL="0" indent="4500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Times New Roman"/>
              </a:rPr>
              <a:t>Представляет собой</a:t>
            </a:r>
            <a:r>
              <a:rPr lang="en-US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совокупность требований, обязательных </a:t>
            </a:r>
            <a:r>
              <a:rPr lang="ru-RU" dirty="0">
                <a:latin typeface="Times New Roman"/>
                <a:ea typeface="Times New Roman"/>
              </a:rPr>
              <a:t>при реализации </a:t>
            </a:r>
            <a:r>
              <a:rPr lang="ru-RU" dirty="0" smtClean="0">
                <a:latin typeface="Times New Roman"/>
                <a:ea typeface="Times New Roman"/>
              </a:rPr>
              <a:t>основной образовательной </a:t>
            </a:r>
            <a:r>
              <a:rPr lang="ru-RU" dirty="0">
                <a:latin typeface="Times New Roman"/>
                <a:ea typeface="Times New Roman"/>
              </a:rPr>
              <a:t>программы дошкольного </a:t>
            </a:r>
            <a:r>
              <a:rPr lang="ru-RU" dirty="0" smtClean="0">
                <a:latin typeface="Times New Roman"/>
                <a:ea typeface="Times New Roman"/>
              </a:rPr>
              <a:t>образования</a:t>
            </a:r>
            <a:r>
              <a:rPr lang="ru-RU" sz="1100" dirty="0" smtClean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образовательными </a:t>
            </a:r>
            <a:r>
              <a:rPr lang="ru-RU" dirty="0">
                <a:latin typeface="Times New Roman"/>
                <a:ea typeface="Times New Roman"/>
              </a:rPr>
              <a:t>учреждениями любой формы собственности                       </a:t>
            </a:r>
            <a:r>
              <a:rPr lang="ru-RU" dirty="0" smtClean="0">
                <a:latin typeface="Times New Roman"/>
                <a:ea typeface="Times New Roman"/>
              </a:rPr>
              <a:t>и ведомственной </a:t>
            </a:r>
            <a:r>
              <a:rPr lang="ru-RU" dirty="0">
                <a:latin typeface="Times New Roman"/>
                <a:ea typeface="Times New Roman"/>
              </a:rPr>
              <a:t>принадлежности </a:t>
            </a:r>
            <a:endParaRPr lang="ru-RU" sz="1100" dirty="0">
              <a:latin typeface="Times New Roman"/>
              <a:ea typeface="Times New Roman"/>
            </a:endParaRPr>
          </a:p>
          <a:p>
            <a:pPr marL="68580" indent="0" algn="ctr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 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80928"/>
            <a:ext cx="2952328" cy="3731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76067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94C600"/>
                </a:solidFill>
                <a:latin typeface="Times New Roman"/>
                <a:ea typeface="Times New Roman"/>
              </a:rPr>
              <a:t>ФЕДЕРАЛЬНЫЙ ГОСУДАРСТВЕННЫЙ СТАНДАРТ</a:t>
            </a:r>
            <a:r>
              <a:rPr lang="ru-RU" sz="1600" dirty="0">
                <a:solidFill>
                  <a:srgbClr val="94C600"/>
                </a:solidFill>
                <a:latin typeface="Times New Roman"/>
                <a:ea typeface="Times New Roman"/>
              </a:rPr>
              <a:t/>
            </a:r>
            <a:br>
              <a:rPr lang="ru-RU" sz="1600" dirty="0">
                <a:solidFill>
                  <a:srgbClr val="94C600"/>
                </a:solidFill>
                <a:latin typeface="Times New Roman"/>
                <a:ea typeface="Times New Roman"/>
              </a:rPr>
            </a:br>
            <a:r>
              <a:rPr lang="ru-RU" sz="3600" b="1" dirty="0">
                <a:solidFill>
                  <a:srgbClr val="94C600"/>
                </a:solidFill>
                <a:latin typeface="Times New Roman"/>
                <a:ea typeface="Times New Roman"/>
              </a:rPr>
              <a:t>ДОШКОЛЬНОГО ОБРАЗОВАНИЯ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2313432"/>
            <a:ext cx="3850712" cy="3493008"/>
          </a:xfrm>
        </p:spPr>
        <p:txBody>
          <a:bodyPr/>
          <a:lstStyle/>
          <a:p>
            <a:pPr marL="68580" indent="0" algn="ctr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Разработан на основе </a:t>
            </a:r>
            <a:endParaRPr lang="ru-RU" sz="1100" dirty="0">
              <a:latin typeface="Times New Roman"/>
              <a:ea typeface="Times New Roman"/>
            </a:endParaRPr>
          </a:p>
          <a:p>
            <a:pPr marL="68580" indent="0" algn="ctr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Конституции   Российской     Федерации    и   законодательства Российской  Федерации с учетом       Конвенции ООН  о правах ребенка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276872"/>
            <a:ext cx="1666875" cy="253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40968"/>
            <a:ext cx="1905000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10306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52868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/>
                <a:ea typeface="Times New Roman"/>
              </a:rPr>
              <a:t>ФГОС    </a:t>
            </a:r>
            <a:r>
              <a:rPr lang="ru-RU" dirty="0" smtClean="0">
                <a:latin typeface="Times New Roman"/>
                <a:ea typeface="Times New Roman"/>
              </a:rPr>
              <a:t/>
            </a:r>
            <a:br>
              <a:rPr lang="ru-RU" dirty="0" smtClean="0">
                <a:latin typeface="Times New Roman"/>
                <a:ea typeface="Times New Roman"/>
              </a:rPr>
            </a:br>
            <a:r>
              <a:rPr lang="ru-RU" dirty="0" smtClean="0">
                <a:latin typeface="Times New Roman"/>
                <a:ea typeface="Times New Roman"/>
              </a:rPr>
              <a:t>направлен    </a:t>
            </a:r>
            <a:r>
              <a:rPr lang="ru-RU" dirty="0">
                <a:latin typeface="Times New Roman"/>
                <a:ea typeface="Times New Roman"/>
              </a:rPr>
              <a:t>на </a:t>
            </a:r>
            <a:r>
              <a:rPr lang="ru-RU" dirty="0" smtClean="0">
                <a:latin typeface="Times New Roman"/>
                <a:ea typeface="Times New Roman"/>
              </a:rPr>
              <a:t>достижение   </a:t>
            </a:r>
            <a:r>
              <a:rPr lang="ru-RU" dirty="0">
                <a:latin typeface="Times New Roman"/>
                <a:ea typeface="Times New Roman"/>
              </a:rPr>
              <a:t>целей: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988840"/>
            <a:ext cx="7416824" cy="4176464"/>
          </a:xfrm>
        </p:spPr>
        <p:txBody>
          <a:bodyPr>
            <a:normAutofit fontScale="85000" lnSpcReduction="20000"/>
          </a:bodyPr>
          <a:lstStyle/>
          <a:p>
            <a:pPr marL="22860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повышение </a:t>
            </a:r>
            <a:r>
              <a:rPr lang="ru-RU" dirty="0">
                <a:latin typeface="Times New Roman"/>
                <a:ea typeface="Times New Roman"/>
              </a:rPr>
              <a:t>социального статуса  дошкольного   </a:t>
            </a:r>
            <a:r>
              <a:rPr lang="ru-RU" dirty="0" smtClean="0">
                <a:latin typeface="Times New Roman"/>
                <a:ea typeface="Times New Roman"/>
              </a:rPr>
              <a:t>образования;</a:t>
            </a:r>
            <a:endParaRPr lang="ru-RU" sz="1100" dirty="0" smtClean="0">
              <a:latin typeface="Times New Roman"/>
              <a:ea typeface="Times New Roman"/>
            </a:endParaRPr>
          </a:p>
          <a:p>
            <a:pPr marL="22860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обеспечение    </a:t>
            </a:r>
            <a:r>
              <a:rPr lang="ru-RU" dirty="0">
                <a:latin typeface="Times New Roman"/>
                <a:ea typeface="Times New Roman"/>
              </a:rPr>
              <a:t>государством     равенства   возможностей для        каждого     ребенка     в    получении качественного дошкольного </a:t>
            </a:r>
            <a:r>
              <a:rPr lang="ru-RU" dirty="0" smtClean="0">
                <a:latin typeface="Times New Roman"/>
                <a:ea typeface="Times New Roman"/>
              </a:rPr>
              <a:t>образования;</a:t>
            </a:r>
            <a:endParaRPr lang="ru-RU" sz="1100" dirty="0" smtClean="0">
              <a:latin typeface="Times New Roman"/>
              <a:ea typeface="Times New Roman"/>
            </a:endParaRPr>
          </a:p>
          <a:p>
            <a:pPr marL="22860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обеспечение     </a:t>
            </a:r>
            <a:r>
              <a:rPr lang="ru-RU" dirty="0">
                <a:latin typeface="Times New Roman"/>
                <a:ea typeface="Times New Roman"/>
              </a:rPr>
              <a:t>государственных    гарантий  уровня  и качества дошкольного   образования     на    основе единства обязательных требований к   условиям   реализации образовательных программ дошкольного    образования, их    структуре    и     результатам их </a:t>
            </a:r>
            <a:r>
              <a:rPr lang="ru-RU" dirty="0" smtClean="0">
                <a:latin typeface="Times New Roman"/>
                <a:ea typeface="Times New Roman"/>
              </a:rPr>
              <a:t>освоения;</a:t>
            </a:r>
            <a:endParaRPr lang="ru-RU" sz="1100" dirty="0" smtClean="0">
              <a:latin typeface="Times New Roman"/>
              <a:ea typeface="Times New Roman"/>
            </a:endParaRPr>
          </a:p>
          <a:p>
            <a:pPr marL="22860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сохранение        </a:t>
            </a:r>
            <a:r>
              <a:rPr lang="ru-RU" dirty="0">
                <a:latin typeface="Times New Roman"/>
                <a:ea typeface="Times New Roman"/>
              </a:rPr>
              <a:t>единства        образовательного     пространства Российской    Федерации    относительно     уровня  дошкольного </a:t>
            </a:r>
            <a:r>
              <a:rPr lang="ru-RU" dirty="0" smtClean="0">
                <a:latin typeface="Times New Roman"/>
                <a:ea typeface="Times New Roman"/>
              </a:rPr>
              <a:t>образования.</a:t>
            </a:r>
            <a:endParaRPr lang="ru-RU" sz="11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56464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456674" cy="792088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>
                <a:latin typeface="Times New Roman"/>
                <a:ea typeface="Times New Roman"/>
              </a:rPr>
              <a:t>СТАНДАРТ НАПРАВЛЕН НА РЕАЛИЗАЦИЮ ЗАДАЧ:</a:t>
            </a:r>
            <a:br>
              <a:rPr lang="ru-RU" sz="1600" b="1" dirty="0">
                <a:latin typeface="Times New Roman"/>
                <a:ea typeface="Times New Roman"/>
              </a:rPr>
            </a:br>
            <a:endParaRPr lang="ru-RU" sz="16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052736"/>
            <a:ext cx="8280920" cy="5184576"/>
          </a:xfrm>
        </p:spPr>
        <p:txBody>
          <a:bodyPr>
            <a:normAutofit fontScale="25000" lnSpcReduction="20000"/>
          </a:bodyPr>
          <a:lstStyle/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охраны </a:t>
            </a:r>
            <a:r>
              <a:rPr lang="ru-RU" sz="5600" dirty="0">
                <a:latin typeface="Times New Roman"/>
                <a:ea typeface="Times New Roman"/>
              </a:rPr>
              <a:t>и    укрепления     физического    и психического здоровья детей,   в     том    числе   их     эмоционального     благополучия;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обеспечения </a:t>
            </a:r>
            <a:r>
              <a:rPr lang="ru-RU" sz="5600" dirty="0">
                <a:latin typeface="Times New Roman"/>
                <a:ea typeface="Times New Roman"/>
              </a:rPr>
              <a:t>равных  возможностей для полноценного развития каждого ребенка в период дошкольного   детства      независимо    от места    жительства, пола,   нации,    языка,     социального статуса, психофизиологических и    других     особенностей ( в том числе ограниченных возможностей здоровья);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обеспечения         </a:t>
            </a:r>
            <a:r>
              <a:rPr lang="ru-RU" sz="5600" dirty="0">
                <a:latin typeface="Times New Roman"/>
                <a:ea typeface="Times New Roman"/>
              </a:rPr>
              <a:t>преемственности       целей,    задач   и    содержания образования, реализуемых   в рамках  образовательных программ различных     уровней      ( далее    –преемственность     основных     образовательных        программ        дошкольного и начального общего образования);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создания </a:t>
            </a:r>
            <a:r>
              <a:rPr lang="ru-RU" sz="5600" dirty="0">
                <a:latin typeface="Times New Roman"/>
                <a:ea typeface="Times New Roman"/>
              </a:rPr>
              <a:t>благоприятных условий  развития детей в соответствии с их возрастными и индивидуальными     особенностями      и склонностями,   развития способностей и творческого      потенциала каждого ребенка как субъекта отношений с самим собой, другими детьми, взрослыми и миром;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объединения    </a:t>
            </a:r>
            <a:r>
              <a:rPr lang="ru-RU" sz="5600" dirty="0">
                <a:latin typeface="Times New Roman"/>
                <a:ea typeface="Times New Roman"/>
              </a:rPr>
              <a:t>обучения    и воспитания   в целостный образовательный процесс на основе духовно-нравственных     и     социокультурных      ценностей       и принятых в обществе   правил      и норм  поведения   в интересах человека,    семьи, общества; 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формирование </a:t>
            </a:r>
            <a:r>
              <a:rPr lang="ru-RU" sz="5600" dirty="0">
                <a:latin typeface="Times New Roman"/>
                <a:ea typeface="Times New Roman"/>
              </a:rPr>
              <a:t>общей культуры  личности детей, в том числе ценностей здорового образа жизни,     развития          их      социальных,     нравственных,      эстетических, интеллектуальных,     физических качеств,     инициативности,  самостоятельности и ответственности      ребенка,      формирования   предпосылок учебной деятельности;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формирования    </a:t>
            </a:r>
            <a:r>
              <a:rPr lang="ru-RU" sz="5600" dirty="0">
                <a:latin typeface="Times New Roman"/>
                <a:ea typeface="Times New Roman"/>
              </a:rPr>
              <a:t>социокультурной     среды,        соответствующей        возрастным, индивидуальным,     психологическим     и  физиологическим     особенностям детей;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обеспечения       </a:t>
            </a:r>
            <a:r>
              <a:rPr lang="ru-RU" sz="5600" dirty="0">
                <a:latin typeface="Times New Roman"/>
                <a:ea typeface="Times New Roman"/>
              </a:rPr>
              <a:t>психолого-педагогической       поддержки     семьи    и повышения компетентности родителей      </a:t>
            </a:r>
            <a:r>
              <a:rPr lang="ru-RU" sz="5600" dirty="0" smtClean="0">
                <a:latin typeface="Times New Roman"/>
                <a:ea typeface="Times New Roman"/>
              </a:rPr>
              <a:t>(законных    </a:t>
            </a:r>
            <a:r>
              <a:rPr lang="ru-RU" sz="5600" dirty="0">
                <a:latin typeface="Times New Roman"/>
                <a:ea typeface="Times New Roman"/>
              </a:rPr>
              <a:t>представителей)     в вопросах развития и образования. охраны и укрепления здоровья детей.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37778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848872" cy="1224136"/>
          </a:xfrm>
        </p:spPr>
        <p:txBody>
          <a:bodyPr>
            <a:normAutofit fontScale="90000"/>
          </a:bodyPr>
          <a:lstStyle/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СТАНДАРТОМ УЧИТЫВАЮТСЯ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1844824"/>
            <a:ext cx="6913960" cy="3493008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индивидуальные            </a:t>
            </a:r>
            <a:r>
              <a:rPr lang="ru-RU" dirty="0">
                <a:latin typeface="Times New Roman"/>
                <a:ea typeface="Times New Roman"/>
              </a:rPr>
              <a:t>потребности       </a:t>
            </a:r>
            <a:r>
              <a:rPr lang="ru-RU" dirty="0" smtClean="0">
                <a:latin typeface="Times New Roman"/>
                <a:ea typeface="Times New Roman"/>
              </a:rPr>
              <a:t>ребенка,</a:t>
            </a:r>
            <a:r>
              <a:rPr lang="ru-RU" sz="1400" dirty="0" smtClean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связанные    </a:t>
            </a:r>
            <a:r>
              <a:rPr lang="ru-RU" dirty="0">
                <a:latin typeface="Times New Roman"/>
                <a:ea typeface="Times New Roman"/>
              </a:rPr>
              <a:t>с      его       жизненной     </a:t>
            </a:r>
            <a:r>
              <a:rPr lang="ru-RU" dirty="0" smtClean="0">
                <a:latin typeface="Times New Roman"/>
                <a:ea typeface="Times New Roman"/>
              </a:rPr>
              <a:t>ситуацией</a:t>
            </a:r>
            <a:r>
              <a:rPr lang="ru-RU" sz="1400" dirty="0" smtClean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и   </a:t>
            </a:r>
            <a:r>
              <a:rPr lang="ru-RU" dirty="0">
                <a:latin typeface="Times New Roman"/>
                <a:ea typeface="Times New Roman"/>
              </a:rPr>
              <a:t>состоянием здоровья,   определяющие </a:t>
            </a:r>
            <a:r>
              <a:rPr lang="ru-RU" dirty="0" smtClean="0">
                <a:latin typeface="Times New Roman"/>
                <a:ea typeface="Times New Roman"/>
              </a:rPr>
              <a:t>особые</a:t>
            </a:r>
            <a:r>
              <a:rPr lang="ru-RU" sz="1400" dirty="0" smtClean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условия           </a:t>
            </a:r>
            <a:r>
              <a:rPr lang="ru-RU" dirty="0">
                <a:latin typeface="Times New Roman"/>
                <a:ea typeface="Times New Roman"/>
              </a:rPr>
              <a:t>получения        им       </a:t>
            </a:r>
            <a:r>
              <a:rPr lang="ru-RU" dirty="0" smtClean="0">
                <a:latin typeface="Times New Roman"/>
                <a:ea typeface="Times New Roman"/>
              </a:rPr>
              <a:t>образования, индивидуальные      </a:t>
            </a:r>
            <a:r>
              <a:rPr lang="ru-RU" dirty="0">
                <a:latin typeface="Times New Roman"/>
                <a:ea typeface="Times New Roman"/>
              </a:rPr>
              <a:t>потребности         </a:t>
            </a:r>
            <a:r>
              <a:rPr lang="ru-RU" dirty="0" smtClean="0">
                <a:latin typeface="Times New Roman"/>
                <a:ea typeface="Times New Roman"/>
              </a:rPr>
              <a:t>отдельных</a:t>
            </a:r>
            <a:r>
              <a:rPr lang="ru-RU" sz="1400" dirty="0" smtClean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категорий  </a:t>
            </a:r>
            <a:r>
              <a:rPr lang="ru-RU" dirty="0">
                <a:latin typeface="Times New Roman"/>
                <a:ea typeface="Times New Roman"/>
              </a:rPr>
              <a:t>детей,    в том числе с </a:t>
            </a:r>
            <a:r>
              <a:rPr lang="ru-RU" dirty="0" smtClean="0">
                <a:latin typeface="Times New Roman"/>
                <a:ea typeface="Times New Roman"/>
              </a:rPr>
              <a:t>ограниченными</a:t>
            </a:r>
            <a:r>
              <a:rPr lang="ru-RU" sz="1400" dirty="0" smtClean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возможностями  здоровья;</a:t>
            </a:r>
            <a:r>
              <a:rPr lang="ru-RU" sz="1400" dirty="0" smtClean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возможности    </a:t>
            </a:r>
            <a:r>
              <a:rPr lang="ru-RU" dirty="0">
                <a:latin typeface="Times New Roman"/>
                <a:ea typeface="Times New Roman"/>
              </a:rPr>
              <a:t>освоения    ребенком    </a:t>
            </a:r>
            <a:r>
              <a:rPr lang="ru-RU" dirty="0" smtClean="0">
                <a:latin typeface="Times New Roman"/>
                <a:ea typeface="Times New Roman"/>
              </a:rPr>
              <a:t>Программы на     </a:t>
            </a:r>
            <a:r>
              <a:rPr lang="ru-RU" dirty="0">
                <a:latin typeface="Times New Roman"/>
                <a:ea typeface="Times New Roman"/>
              </a:rPr>
              <a:t>разных    этапах   ее   реализации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05043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ПРИНЦИПЫ ДОШКОЛЬНОГО ОБРАЗОВАНИЯ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611560" y="1988840"/>
            <a:ext cx="7453448" cy="4248471"/>
          </a:xfrm>
        </p:spPr>
        <p:txBody>
          <a:bodyPr>
            <a:normAutofit fontScale="55000" lnSpcReduction="20000"/>
          </a:bodyPr>
          <a:lstStyle/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sz="2900" dirty="0">
                <a:latin typeface="Times New Roman"/>
                <a:ea typeface="Times New Roman"/>
                <a:cs typeface="Times New Roman"/>
              </a:rPr>
              <a:t>Полноценное      проживание      ребенком   всех этапов детства ( младенческого, раннего и    дошкольного     возраста),     обогащение  ( амплификация) детского развития;</a:t>
            </a:r>
            <a:endParaRPr lang="ru-RU" sz="18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sz="2900" dirty="0">
                <a:latin typeface="Times New Roman"/>
                <a:ea typeface="Times New Roman"/>
                <a:cs typeface="Times New Roman"/>
              </a:rPr>
              <a:t>Построение     образовательной     деятельности     на     основе  индивидуальных особенностей каждого   ребенка, при котором сам ребенок становится активным в выборе содержания своего     образования,  становится субъектом образования ( далее – индивидуализация дошкольного образования),</a:t>
            </a:r>
            <a:endParaRPr lang="ru-RU" sz="18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sz="2900" dirty="0">
                <a:latin typeface="Times New Roman"/>
                <a:ea typeface="Times New Roman"/>
                <a:cs typeface="Times New Roman"/>
              </a:rPr>
              <a:t>С</a:t>
            </a:r>
            <a:r>
              <a:rPr lang="ru-RU" sz="2900" dirty="0" smtClean="0">
                <a:latin typeface="Times New Roman"/>
                <a:ea typeface="Times New Roman"/>
                <a:cs typeface="Times New Roman"/>
              </a:rPr>
              <a:t>одействие     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и     сотрудничество     детей      и       взрослых, признание ребенка полноценным     участником    ( субъектом)    образовательных отношений;</a:t>
            </a:r>
            <a:endParaRPr lang="ru-RU" sz="18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sz="2900" dirty="0" smtClean="0">
                <a:latin typeface="Times New Roman"/>
                <a:ea typeface="Times New Roman"/>
                <a:cs typeface="Times New Roman"/>
              </a:rPr>
              <a:t>Поддержка    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инициативы    детей     в    различных    видах деятельности;</a:t>
            </a:r>
            <a:endParaRPr lang="ru-RU" sz="18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sz="2900" dirty="0" smtClean="0">
                <a:latin typeface="Times New Roman"/>
                <a:ea typeface="Times New Roman"/>
                <a:cs typeface="Times New Roman"/>
              </a:rPr>
              <a:t>Формирование    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познавательных  интересов и познавательных действий ребенка в различных видах деятельности;</a:t>
            </a:r>
            <a:endParaRPr lang="ru-RU" sz="18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sz="2900" dirty="0" smtClean="0">
                <a:latin typeface="Times New Roman"/>
                <a:ea typeface="Times New Roman"/>
                <a:cs typeface="Times New Roman"/>
              </a:rPr>
              <a:t>Возрастная     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адекватность      дошкольного образования ( соответствие условий, требований,     методов     возрасту    и особенностям  развития);</a:t>
            </a:r>
            <a:endParaRPr lang="ru-RU" sz="18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sz="2900" dirty="0" smtClean="0">
                <a:latin typeface="Times New Roman"/>
                <a:ea typeface="Times New Roman"/>
                <a:cs typeface="Times New Roman"/>
              </a:rPr>
              <a:t>Учет 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этнокультурной    ситуации    развития   детей;</a:t>
            </a:r>
            <a:endParaRPr lang="ru-RU" sz="18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sz="2900" dirty="0" smtClean="0">
                <a:latin typeface="Times New Roman"/>
                <a:ea typeface="Times New Roman"/>
                <a:cs typeface="Times New Roman"/>
              </a:rPr>
              <a:t>Организация сотрудничества с    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семьей.</a:t>
            </a:r>
            <a:endParaRPr lang="ru-RU" sz="1800" dirty="0">
              <a:latin typeface="Times New Roman"/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8913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692696"/>
            <a:ext cx="7632848" cy="3528392"/>
          </a:xfrm>
        </p:spPr>
        <p:txBody>
          <a:bodyPr>
            <a:normAutofit fontScale="85000" lnSpcReduction="10000"/>
          </a:bodyPr>
          <a:lstStyle/>
          <a:p>
            <a:pPr marL="6858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/>
                <a:ea typeface="Times New Roman"/>
              </a:rPr>
              <a:t>ЭТИ ПРИНЦИПЫ </a:t>
            </a:r>
            <a:r>
              <a:rPr lang="ru-RU" sz="2800" b="1" dirty="0" smtClean="0">
                <a:latin typeface="Times New Roman"/>
                <a:ea typeface="Times New Roman"/>
              </a:rPr>
              <a:t>РЕАЛИЗУЮТСЯ</a:t>
            </a:r>
            <a:r>
              <a:rPr lang="ru-RU" sz="1200" dirty="0" smtClean="0">
                <a:latin typeface="Times New Roman"/>
                <a:ea typeface="Times New Roman"/>
              </a:rPr>
              <a:t> </a:t>
            </a:r>
            <a:r>
              <a:rPr lang="ru-RU" sz="2800" b="1" dirty="0" smtClean="0">
                <a:latin typeface="Times New Roman"/>
                <a:ea typeface="Times New Roman"/>
              </a:rPr>
              <a:t>ЧЕРЕЗ ПРОГРАММУ,</a:t>
            </a:r>
            <a:r>
              <a:rPr lang="ru-RU" sz="1200" dirty="0" smtClean="0">
                <a:latin typeface="Times New Roman"/>
                <a:ea typeface="Times New Roman"/>
              </a:rPr>
              <a:t> </a:t>
            </a:r>
            <a:endParaRPr lang="en-US" sz="1200" dirty="0" smtClean="0">
              <a:latin typeface="Times New Roman"/>
              <a:ea typeface="Times New Roman"/>
            </a:endParaRPr>
          </a:p>
          <a:p>
            <a:pPr marL="6858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latin typeface="Times New Roman"/>
                <a:ea typeface="Times New Roman"/>
              </a:rPr>
              <a:t>которая  </a:t>
            </a:r>
            <a:r>
              <a:rPr lang="ru-RU" sz="2800" dirty="0">
                <a:latin typeface="Times New Roman"/>
                <a:ea typeface="Times New Roman"/>
              </a:rPr>
              <a:t>определяет содержание и </a:t>
            </a:r>
            <a:r>
              <a:rPr lang="ru-RU" sz="2800" dirty="0" smtClean="0">
                <a:latin typeface="Times New Roman"/>
                <a:ea typeface="Times New Roman"/>
              </a:rPr>
              <a:t>организацию</a:t>
            </a:r>
            <a:r>
              <a:rPr lang="ru-RU" sz="1200" dirty="0" smtClean="0">
                <a:latin typeface="Times New Roman"/>
                <a:ea typeface="Times New Roman"/>
              </a:rPr>
              <a:t> </a:t>
            </a:r>
            <a:r>
              <a:rPr lang="ru-RU" sz="2800" dirty="0" smtClean="0">
                <a:latin typeface="Times New Roman"/>
                <a:ea typeface="Times New Roman"/>
              </a:rPr>
              <a:t>образовательной </a:t>
            </a:r>
            <a:r>
              <a:rPr lang="ru-RU" sz="2800" dirty="0">
                <a:latin typeface="Times New Roman"/>
                <a:ea typeface="Times New Roman"/>
              </a:rPr>
              <a:t>деятельности на уровне </a:t>
            </a:r>
            <a:r>
              <a:rPr lang="ru-RU" sz="2800" dirty="0" smtClean="0">
                <a:latin typeface="Times New Roman"/>
                <a:ea typeface="Times New Roman"/>
              </a:rPr>
              <a:t>дошкольного образования</a:t>
            </a:r>
            <a:r>
              <a:rPr lang="en-US" sz="2800" dirty="0" smtClean="0">
                <a:latin typeface="Times New Roman"/>
                <a:ea typeface="Times New Roman"/>
              </a:rPr>
              <a:t>: </a:t>
            </a:r>
            <a:r>
              <a:rPr lang="ru-RU" dirty="0" smtClean="0">
                <a:latin typeface="Times New Roman"/>
                <a:ea typeface="Times New Roman"/>
              </a:rPr>
              <a:t>обеспечивает                    развитии личности     </a:t>
            </a:r>
            <a:r>
              <a:rPr lang="ru-RU" dirty="0">
                <a:latin typeface="Times New Roman"/>
                <a:ea typeface="Times New Roman"/>
              </a:rPr>
              <a:t>детей         </a:t>
            </a:r>
            <a:r>
              <a:rPr lang="ru-RU" dirty="0" smtClean="0">
                <a:latin typeface="Times New Roman"/>
                <a:ea typeface="Times New Roman"/>
              </a:rPr>
              <a:t>дошкольного возраста    </a:t>
            </a:r>
            <a:r>
              <a:rPr lang="ru-RU" dirty="0">
                <a:latin typeface="Times New Roman"/>
                <a:ea typeface="Times New Roman"/>
              </a:rPr>
              <a:t>в       различных       </a:t>
            </a:r>
            <a:r>
              <a:rPr lang="ru-RU" dirty="0" smtClean="0">
                <a:latin typeface="Times New Roman"/>
                <a:ea typeface="Times New Roman"/>
              </a:rPr>
              <a:t>видах общения </a:t>
            </a:r>
            <a:r>
              <a:rPr lang="ru-RU" dirty="0">
                <a:latin typeface="Times New Roman"/>
                <a:ea typeface="Times New Roman"/>
              </a:rPr>
              <a:t>и      </a:t>
            </a:r>
            <a:r>
              <a:rPr lang="ru-RU" dirty="0" smtClean="0">
                <a:latin typeface="Times New Roman"/>
                <a:ea typeface="Times New Roman"/>
              </a:rPr>
              <a:t>деятельности с учетом их возрастных,        индивидуальных психологических </a:t>
            </a:r>
            <a:r>
              <a:rPr lang="ru-RU" dirty="0">
                <a:latin typeface="Times New Roman"/>
                <a:ea typeface="Times New Roman"/>
              </a:rPr>
              <a:t>и </a:t>
            </a:r>
            <a:r>
              <a:rPr lang="ru-RU" dirty="0" smtClean="0">
                <a:latin typeface="Times New Roman"/>
                <a:ea typeface="Times New Roman"/>
              </a:rPr>
              <a:t>физиологических особенностей, </a:t>
            </a:r>
            <a:r>
              <a:rPr lang="ru-RU" sz="2200" dirty="0" smtClean="0">
                <a:latin typeface="Times New Roman"/>
                <a:ea typeface="Times New Roman"/>
              </a:rPr>
              <a:t>направлена </a:t>
            </a:r>
            <a:r>
              <a:rPr lang="ru-RU" sz="2200" dirty="0">
                <a:latin typeface="Times New Roman"/>
                <a:ea typeface="Times New Roman"/>
              </a:rPr>
              <a:t>на решение задач Стандарта</a:t>
            </a:r>
            <a:r>
              <a:rPr lang="ru-RU" sz="2200" b="1" dirty="0">
                <a:latin typeface="Times New Roman"/>
                <a:ea typeface="Times New Roman"/>
              </a:rPr>
              <a:t>.</a:t>
            </a:r>
            <a:endParaRPr lang="ru-RU" sz="12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221088"/>
            <a:ext cx="3619938" cy="2051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79405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024744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>
                <a:latin typeface="Times New Roman"/>
                <a:ea typeface="Times New Roman"/>
              </a:rPr>
              <a:t> </a:t>
            </a:r>
            <a:r>
              <a:rPr lang="ru-RU" b="1" dirty="0" smtClean="0">
                <a:latin typeface="Times New Roman"/>
                <a:ea typeface="Times New Roman"/>
              </a:rPr>
              <a:t>СОДЕРЖАНИЕ </a:t>
            </a:r>
            <a:r>
              <a:rPr lang="ru-RU" b="1" dirty="0">
                <a:latin typeface="Times New Roman"/>
                <a:ea typeface="Times New Roman"/>
              </a:rPr>
              <a:t>ПРОГРАММЫ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268760"/>
            <a:ext cx="7992888" cy="2808312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Times New Roman"/>
                <a:ea typeface="Times New Roman"/>
              </a:rPr>
              <a:t>должно обеспечивать развитие личности, мотивации и способностей детей в различных видах      деятельности  и охватывать следующие структурные единицы,   представляющие       определенные     направления        развития и образования детей</a:t>
            </a:r>
            <a:r>
              <a:rPr lang="ru-RU" sz="1800" dirty="0" smtClean="0">
                <a:latin typeface="Times New Roman"/>
                <a:ea typeface="Times New Roman"/>
              </a:rPr>
              <a:t>:</a:t>
            </a:r>
            <a:endParaRPr lang="ru-RU" sz="1800" dirty="0">
              <a:latin typeface="Times New Roman"/>
              <a:ea typeface="Times New Roman"/>
            </a:endParaRPr>
          </a:p>
          <a:p>
            <a:pPr lvl="0" indent="4572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/>
                <a:ea typeface="Times New Roman"/>
                <a:cs typeface="Times New Roman"/>
              </a:rPr>
              <a:t>социально- коммуникативное развитие;</a:t>
            </a:r>
          </a:p>
          <a:p>
            <a:pPr lvl="0" indent="4572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/>
                <a:ea typeface="Times New Roman"/>
                <a:cs typeface="Times New Roman"/>
              </a:rPr>
              <a:t>познавательное развитие;</a:t>
            </a:r>
          </a:p>
          <a:p>
            <a:pPr lvl="0" indent="4572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/>
                <a:ea typeface="Times New Roman"/>
                <a:cs typeface="Times New Roman"/>
              </a:rPr>
              <a:t>речевое развитие;</a:t>
            </a:r>
          </a:p>
          <a:p>
            <a:pPr lvl="0" indent="4572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/>
                <a:ea typeface="Times New Roman"/>
                <a:cs typeface="Times New Roman"/>
              </a:rPr>
              <a:t>художественно-эстетическое развитие;</a:t>
            </a:r>
          </a:p>
          <a:p>
            <a:pPr lvl="0" indent="4572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sz="1800" dirty="0">
                <a:latin typeface="Times New Roman"/>
                <a:ea typeface="Times New Roman"/>
                <a:cs typeface="Times New Roman"/>
              </a:rPr>
              <a:t>физическое развитие.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4077072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ctr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КОНКРЕТНОЕ         СОДЕРЖАНИЕ            УКАЗАННЫХ</a:t>
            </a:r>
            <a:r>
              <a:rPr lang="ru-RU" sz="1050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ОБРАЗОВАТЕЛЬНЫХ       ОБЛАСТЕЙ      ЗАВИСИТ   ОТ ВОЗРАСТНЫХ           И            ИНДИВИДУАЛЬНЫХ</a:t>
            </a:r>
            <a:r>
              <a:rPr lang="ru-RU" sz="1050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ОСОБЕННОСТЕЙ      ДЕТЕЙ,      ОПРЕДЕЛЯЕТСЯ      ЦЕЛЯМИ</a:t>
            </a:r>
            <a:r>
              <a:rPr lang="ru-RU" sz="1050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И     ЗАДАЧАМИ             ПРОГРАММЫ           И        МОЖЕТ</a:t>
            </a:r>
            <a:r>
              <a:rPr lang="ru-RU" sz="1050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РЕАЛИЗОВЫВАТЬСЯ В РАЗЛИЧНЫХ   ВИДАХ ДЕЯТЕЛЬНОСТИ</a:t>
            </a:r>
            <a:r>
              <a:rPr lang="ru-RU" sz="1050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(ОБЩЕНИИ,    ИГРЕ, ПОЗНАВАТЕЛЬСКО-ИССЛЕДОВАТЕЛЬСКОЙ</a:t>
            </a:r>
            <a:r>
              <a:rPr lang="ru-RU" sz="1050" dirty="0">
                <a:latin typeface="Times New Roman"/>
                <a:ea typeface="Times New Roman"/>
              </a:rPr>
              <a:t>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ДЕЯТЕЛЬНОСТИ –    КАК СКВОЗНЫХ МЕХАНИЗМАХ РАЗВИТИЯ РЕБЕНКА)</a:t>
            </a:r>
            <a:endParaRPr lang="ru-RU" sz="105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4869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/>
                <a:ea typeface="Times New Roman"/>
              </a:rPr>
              <a:t> </a:t>
            </a:r>
            <a:r>
              <a:rPr lang="ru-RU" sz="2700" b="1" dirty="0">
                <a:latin typeface="Times New Roman"/>
                <a:ea typeface="Times New Roman"/>
              </a:rPr>
              <a:t>СТАНДАРТ   ПРЕДЪЯВЛЯЕТ     ТРЕБОВАНИЯ    К          ОБРАЗОВАТЕЛЬНОЙ      СРЕДЕ,    КОТОРАЯ</a:t>
            </a:r>
            <a:endParaRPr lang="ru-RU" sz="27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139952" y="2060848"/>
            <a:ext cx="4392488" cy="4176463"/>
          </a:xfrm>
        </p:spPr>
        <p:txBody>
          <a:bodyPr>
            <a:normAutofit fontScale="70000" lnSpcReduction="20000"/>
          </a:bodyPr>
          <a:lstStyle/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гарантирует   охрану   и  укрепление физического и психического здоровья детей;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обеспечивает    эмоциональное    благополучие  детей;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способствует      профессиональному      развитию педагогических работников;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создает     условия для развивающего вариативного дошкольного образования;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обеспечивает      открытость    дошкольного   образования;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создает условия для участия родителей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(законных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представителей) в образовательной деятельности.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10614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412776"/>
            <a:ext cx="7024744" cy="1143000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/>
                <a:ea typeface="Times New Roman"/>
              </a:rPr>
              <a:t> ТРЕБОВАНИЯ СТАНДАРТА К РЕЗУЛЬТАТАМ </a:t>
            </a:r>
            <a:r>
              <a:rPr lang="ru-RU" sz="2400" b="1" dirty="0" smtClean="0">
                <a:latin typeface="Times New Roman"/>
                <a:ea typeface="Times New Roman"/>
              </a:rPr>
              <a:t>ОСВОЕНИЯ ПРОГРАММЫ  </a:t>
            </a:r>
            <a:r>
              <a:rPr lang="ru-RU" sz="2400" b="1" dirty="0">
                <a:latin typeface="Times New Roman"/>
                <a:ea typeface="Times New Roman"/>
              </a:rPr>
              <a:t>ПРЕДСТАВЛЕНЫ В </a:t>
            </a:r>
            <a:r>
              <a:rPr lang="ru-RU" sz="2400" b="1" dirty="0" smtClean="0">
                <a:latin typeface="Times New Roman"/>
                <a:ea typeface="Times New Roman"/>
              </a:rPr>
              <a:t>ВИДЕ ЦЕЛЕВЫХ  ОРИЕНТИРОВ   </a:t>
            </a:r>
            <a:r>
              <a:rPr lang="ru-RU" sz="2400" b="1" dirty="0">
                <a:latin typeface="Times New Roman"/>
                <a:ea typeface="Times New Roman"/>
              </a:rPr>
              <a:t>ДОШКОЛЬНОГО ОБРАЗОВАНИЯ: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95736" y="2708920"/>
            <a:ext cx="6193880" cy="2520280"/>
          </a:xfrm>
        </p:spPr>
        <p:txBody>
          <a:bodyPr>
            <a:normAutofit/>
          </a:bodyPr>
          <a:lstStyle/>
          <a:p>
            <a:pPr marL="68580" indent="0" algn="ctr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</a:rPr>
              <a:t>СОЦИАЛЬНО- </a:t>
            </a:r>
            <a:r>
              <a:rPr lang="ru-RU" dirty="0" smtClean="0">
                <a:latin typeface="Times New Roman"/>
                <a:ea typeface="Times New Roman"/>
              </a:rPr>
              <a:t>НОРМАТИВНЫЕ, ВОЗРАСТНЫЕ ХАРАКТЕРИСТИКИ</a:t>
            </a:r>
            <a:r>
              <a:rPr lang="ru-RU" sz="1400" dirty="0" smtClean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ВОЗМОЖНЫХ ДОСТИЖЕНИЙ РЕБЕНКА </a:t>
            </a:r>
            <a:r>
              <a:rPr lang="ru-RU" dirty="0">
                <a:latin typeface="Times New Roman"/>
                <a:ea typeface="Times New Roman"/>
              </a:rPr>
              <a:t>НА ЭТАПЕ ЗАВЕРШЕНИЯ </a:t>
            </a:r>
            <a:r>
              <a:rPr lang="ru-RU" dirty="0" smtClean="0">
                <a:latin typeface="Times New Roman"/>
                <a:ea typeface="Times New Roman"/>
              </a:rPr>
              <a:t>УРОВНЯ ДОШКОЛЬНОГО </a:t>
            </a:r>
            <a:r>
              <a:rPr lang="ru-RU" dirty="0">
                <a:latin typeface="Times New Roman"/>
                <a:ea typeface="Times New Roman"/>
              </a:rPr>
              <a:t>ОБРАЗОВАНИЯ</a:t>
            </a:r>
            <a:endParaRPr lang="ru-RU" sz="1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82916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024744" cy="1143000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latin typeface="Times New Roman"/>
                <a:ea typeface="Times New Roman"/>
              </a:rPr>
              <a:t>ЦЕЛЕВЫЕ     ОРИЕНТИРЫ      НА   </a:t>
            </a:r>
            <a:r>
              <a:rPr lang="ru-RU" sz="2000" b="1" dirty="0" smtClean="0">
                <a:latin typeface="Times New Roman"/>
                <a:ea typeface="Times New Roman"/>
              </a:rPr>
              <a:t>ЭТАПЕ ЗАВЕРШЕНИЯ ДОШКОЛЬНОГО    </a:t>
            </a:r>
            <a:r>
              <a:rPr lang="ru-RU" sz="2000" b="1" dirty="0">
                <a:latin typeface="Times New Roman"/>
                <a:ea typeface="Times New Roman"/>
              </a:rPr>
              <a:t>ОБРАЗОВАНИЯ:</a:t>
            </a:r>
            <a:r>
              <a:rPr lang="ru-RU" sz="1100" dirty="0">
                <a:latin typeface="Times New Roman"/>
                <a:ea typeface="Times New Roman"/>
              </a:rPr>
              <a:t/>
            </a:r>
            <a:br>
              <a:rPr lang="ru-RU" sz="1100" dirty="0">
                <a:latin typeface="Times New Roman"/>
                <a:ea typeface="Times New Roman"/>
              </a:rPr>
            </a:br>
            <a:endParaRPr lang="ru-RU" sz="20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9552" y="1556792"/>
            <a:ext cx="8136904" cy="4824536"/>
          </a:xfrm>
        </p:spPr>
        <p:txBody>
          <a:bodyPr>
            <a:normAutofit fontScale="25000" lnSpcReduction="20000"/>
          </a:bodyPr>
          <a:lstStyle/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ребенок </a:t>
            </a:r>
            <a:r>
              <a:rPr lang="ru-RU" sz="5600" dirty="0">
                <a:latin typeface="Times New Roman"/>
                <a:ea typeface="Times New Roman"/>
              </a:rPr>
              <a:t>овладевает     основными    культурными  способами деятельности, проявляет инициативу    и самостоятельность в разных видах деятельности- игре, общении,            познавательно-исследовательской            деятельности, конструировании и др.;   способен выбирать себе род занятий, участников по совместной деятельности;</a:t>
            </a:r>
            <a:endParaRPr lang="ru-RU" sz="3600" dirty="0">
              <a:latin typeface="Times New Roman"/>
              <a:ea typeface="Times New Roman"/>
            </a:endParaRP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ребенок </a:t>
            </a:r>
            <a:r>
              <a:rPr lang="ru-RU" sz="5600" dirty="0">
                <a:latin typeface="Times New Roman"/>
                <a:ea typeface="Times New Roman"/>
              </a:rPr>
              <a:t>обладает установкой положительного отношения к миру, к разным видам труда, другим людям  и самому себе, обладает чувством собственного достоинства, активно     взаимодействует     со     сверстниками и взрослыми;</a:t>
            </a:r>
            <a:endParaRPr lang="ru-RU" sz="3600" dirty="0">
              <a:latin typeface="Times New Roman"/>
              <a:ea typeface="Times New Roman"/>
            </a:endParaRP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ребенок </a:t>
            </a:r>
            <a:r>
              <a:rPr lang="ru-RU" sz="5600" dirty="0">
                <a:latin typeface="Times New Roman"/>
                <a:ea typeface="Times New Roman"/>
              </a:rPr>
              <a:t>обладает развитым    воображением, которое реализуется в разных видах деятельности, и прежде всего в игре; ребенок владеет разными формами и видами игры, умеет подчиняться разным правилам и социальным нормам;</a:t>
            </a:r>
            <a:endParaRPr lang="ru-RU" sz="3600" dirty="0">
              <a:latin typeface="Times New Roman"/>
              <a:ea typeface="Times New Roman"/>
            </a:endParaRP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ребенок </a:t>
            </a:r>
            <a:r>
              <a:rPr lang="ru-RU" sz="5600" dirty="0">
                <a:latin typeface="Times New Roman"/>
                <a:ea typeface="Times New Roman"/>
              </a:rPr>
              <a:t>достаточно  хорошо    владеет устной речью, может выражать свои мысли и желания,      может использовать речь для выражения своих мыслей, чувств и желаний,   может выделять звуки в словах, у ребенка складываются предпосылки грамотности;</a:t>
            </a:r>
            <a:endParaRPr lang="ru-RU" sz="3600" dirty="0">
              <a:latin typeface="Times New Roman"/>
              <a:ea typeface="Times New Roman"/>
            </a:endParaRP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у </a:t>
            </a:r>
            <a:r>
              <a:rPr lang="ru-RU" sz="5600" dirty="0">
                <a:latin typeface="Times New Roman"/>
                <a:ea typeface="Times New Roman"/>
              </a:rPr>
              <a:t>ребенка    развита     крупная  и мелкая моторика; он подвижен, вынослив, владеет основными движениями;</a:t>
            </a:r>
            <a:endParaRPr lang="ru-RU" sz="3600" dirty="0">
              <a:latin typeface="Times New Roman"/>
              <a:ea typeface="Times New Roman"/>
            </a:endParaRP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ребенок      </a:t>
            </a:r>
            <a:r>
              <a:rPr lang="ru-RU" sz="5600" dirty="0">
                <a:latin typeface="Times New Roman"/>
                <a:ea typeface="Times New Roman"/>
              </a:rPr>
              <a:t>способен    к волевым     усилиям,  может следовать социальным нормам поведения      и      правилам      в     разных     видах      деятельности, во взаимоотношениях со взрослыми и сверстниками, может соблюдать правила безопасного поведения и личной гигиены;</a:t>
            </a:r>
            <a:endParaRPr lang="ru-RU" sz="3600" dirty="0">
              <a:latin typeface="Times New Roman"/>
              <a:ea typeface="Times New Roman"/>
            </a:endParaRP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ребенок </a:t>
            </a:r>
            <a:r>
              <a:rPr lang="ru-RU" sz="5600" dirty="0">
                <a:latin typeface="Times New Roman"/>
                <a:ea typeface="Times New Roman"/>
              </a:rPr>
              <a:t>проявляет любознательность, задает вопросы взрослым и сверстникам,  пытается самостоятельно придумывать объяснения явлениям природы и поступкам людей, склонен наблюдать, экспериментировать.</a:t>
            </a:r>
            <a:endParaRPr lang="ru-RU" sz="3600" dirty="0">
              <a:latin typeface="Times New Roman"/>
              <a:ea typeface="Times New Roman"/>
            </a:endParaRP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5600" dirty="0" smtClean="0">
                <a:latin typeface="Times New Roman"/>
                <a:ea typeface="Times New Roman"/>
              </a:rPr>
              <a:t>обладает </a:t>
            </a:r>
            <a:r>
              <a:rPr lang="ru-RU" sz="5600" dirty="0">
                <a:latin typeface="Times New Roman"/>
                <a:ea typeface="Times New Roman"/>
              </a:rPr>
              <a:t>начальными знаниями о себе, о природном и социальном мире, в котором живет, знаком с произведениями детской литературы.</a:t>
            </a:r>
            <a:endParaRPr lang="ru-RU" sz="36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7289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  <a:tabLst>
                <a:tab pos="5610225" algn="l"/>
              </a:tabLst>
            </a:pPr>
            <a:r>
              <a:rPr lang="ru-RU" sz="3100" b="1" dirty="0">
                <a:latin typeface="Times New Roman"/>
                <a:ea typeface="Times New Roman"/>
              </a:rPr>
              <a:t>СОЦИАЛЬНЫЙ ПОТРЕТ РЕБЕНКА ДОШКОЛЬНИКА 6,5 – 7,8 ЛЕТ</a:t>
            </a:r>
            <a:r>
              <a:rPr lang="ru-RU" sz="2000" dirty="0">
                <a:latin typeface="Times New Roman"/>
                <a:ea typeface="Times New Roman"/>
              </a:rPr>
              <a:t/>
            </a:r>
            <a:br>
              <a:rPr lang="ru-RU" sz="2000" dirty="0"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628800"/>
            <a:ext cx="7776864" cy="4680520"/>
          </a:xfrm>
        </p:spPr>
        <p:txBody>
          <a:bodyPr>
            <a:normAutofit fontScale="62500" lnSpcReduction="20000"/>
          </a:bodyPr>
          <a:lstStyle/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  <a:tab pos="5610225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физически         развитый,      овладевший       основными         культурно-гигиеническими навыками;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  <a:tab pos="5610225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любознательный,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активный;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  <a:tab pos="5610225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эмоционально отзывчивый;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  <a:tab pos="5610225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овладевший     средствами     общения     и способами взаимодействия со взрослыми и сверстниками;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  <a:tab pos="5610225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способный управлять своим поведением и планировать свои действия на основе первичных ценностных представлений, соблюдающий элементарные общепринятые нормы и правила поведения;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  <a:tab pos="5610225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способный решать  интеллектуальные и личностные задачи ( проблемы), адекватные возрасту;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  <a:tab pos="5610225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имеющий первичные представления о себе, семье, обществе, государстве, мире и природе;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  <a:tab pos="5610225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овладевший     универсальными  предпосылками   учебной деятельности- умениями работать   по     правилу     и по образцу,   слушать взрослого и выполнять его инструкции;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marL="0" lvl="0" indent="450000" algn="just">
              <a:lnSpc>
                <a:spcPct val="120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  <a:tab pos="5610225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овладевший   необходимыми      умениями    и    навыками.    У    ребенка сформированы     умения    и     навыки, необходимые для осуществления различных видов детской деятельности.</a:t>
            </a: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24469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908720"/>
            <a:ext cx="7416940" cy="492390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610225" algn="l"/>
              </a:tabLst>
            </a:pPr>
            <a:r>
              <a:rPr lang="ru-RU" dirty="0">
                <a:latin typeface="Times New Roman"/>
                <a:ea typeface="Times New Roman"/>
              </a:rPr>
              <a:t> Целевые </a:t>
            </a:r>
            <a:r>
              <a:rPr lang="ru-RU" dirty="0" smtClean="0">
                <a:latin typeface="Times New Roman"/>
                <a:ea typeface="Times New Roman"/>
              </a:rPr>
              <a:t>ориентиры Программы </a:t>
            </a:r>
            <a:r>
              <a:rPr lang="ru-RU" dirty="0">
                <a:latin typeface="Times New Roman"/>
                <a:ea typeface="Times New Roman"/>
              </a:rPr>
              <a:t>выступают </a:t>
            </a:r>
            <a:r>
              <a:rPr lang="ru-RU" dirty="0" smtClean="0">
                <a:latin typeface="Times New Roman"/>
                <a:ea typeface="Times New Roman"/>
              </a:rPr>
              <a:t>основаниями преемственности дошкольного  </a:t>
            </a:r>
            <a:r>
              <a:rPr lang="ru-RU" dirty="0">
                <a:latin typeface="Times New Roman"/>
                <a:ea typeface="Times New Roman"/>
              </a:rPr>
              <a:t>и </a:t>
            </a:r>
            <a:r>
              <a:rPr lang="ru-RU" dirty="0" smtClean="0">
                <a:latin typeface="Times New Roman"/>
                <a:ea typeface="Times New Roman"/>
              </a:rPr>
              <a:t>начального общего </a:t>
            </a:r>
            <a:r>
              <a:rPr lang="ru-RU" dirty="0">
                <a:latin typeface="Times New Roman"/>
                <a:ea typeface="Times New Roman"/>
              </a:rPr>
              <a:t>образования</a:t>
            </a:r>
            <a:endParaRPr lang="ru-RU" sz="1400" dirty="0">
              <a:latin typeface="Times New Roman"/>
              <a:ea typeface="Times New Roman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610225" algn="l"/>
              </a:tabLst>
            </a:pPr>
            <a:r>
              <a:rPr lang="ru-RU" dirty="0">
                <a:latin typeface="Times New Roman"/>
                <a:ea typeface="Times New Roman"/>
              </a:rPr>
              <a:t> </a:t>
            </a:r>
            <a:endParaRPr lang="ru-RU" sz="1400" dirty="0">
              <a:latin typeface="Times New Roman"/>
              <a:ea typeface="Times New Roman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610225" algn="l"/>
              </a:tabLst>
            </a:pPr>
            <a:r>
              <a:rPr lang="ru-RU" dirty="0">
                <a:latin typeface="Times New Roman"/>
                <a:ea typeface="Times New Roman"/>
              </a:rPr>
              <a:t> </a:t>
            </a:r>
            <a:endParaRPr lang="ru-RU" sz="1400" dirty="0">
              <a:latin typeface="Times New Roman"/>
              <a:ea typeface="Times New Roman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610225" algn="l"/>
              </a:tabLst>
            </a:pPr>
            <a:r>
              <a:rPr lang="ru-RU" dirty="0">
                <a:latin typeface="Times New Roman"/>
                <a:ea typeface="Times New Roman"/>
              </a:rPr>
              <a:t> </a:t>
            </a:r>
            <a:endParaRPr lang="ru-RU" sz="1400" dirty="0">
              <a:latin typeface="Times New Roman"/>
              <a:ea typeface="Times New Roman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610225" algn="l"/>
              </a:tabLst>
            </a:pPr>
            <a:r>
              <a:rPr lang="ru-RU" dirty="0">
                <a:latin typeface="Times New Roman"/>
                <a:ea typeface="Times New Roman"/>
              </a:rPr>
              <a:t> </a:t>
            </a:r>
            <a:endParaRPr lang="en-US" dirty="0" smtClean="0">
              <a:latin typeface="Times New Roman"/>
              <a:ea typeface="Times New Roman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610225" algn="l"/>
              </a:tabLst>
            </a:pPr>
            <a:endParaRPr lang="en-US" dirty="0" smtClean="0">
              <a:latin typeface="Times New Roman"/>
              <a:ea typeface="Times New Roman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610225" algn="l"/>
              </a:tabLst>
            </a:pPr>
            <a:r>
              <a:rPr lang="ru-RU" dirty="0" smtClean="0">
                <a:latin typeface="Times New Roman"/>
                <a:ea typeface="Times New Roman"/>
              </a:rPr>
              <a:t>Таким образом, Стандарт ориентирован на становление личностных характеристик</a:t>
            </a:r>
            <a:r>
              <a:rPr lang="ru-RU" sz="1400" dirty="0" smtClean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ребенка </a:t>
            </a:r>
            <a:r>
              <a:rPr lang="ru-RU" dirty="0">
                <a:latin typeface="Times New Roman"/>
                <a:ea typeface="Times New Roman"/>
              </a:rPr>
              <a:t>к </a:t>
            </a:r>
            <a:r>
              <a:rPr lang="ru-RU" dirty="0" smtClean="0">
                <a:latin typeface="Times New Roman"/>
                <a:ea typeface="Times New Roman"/>
              </a:rPr>
              <a:t>окончанию дошкольного периода </a:t>
            </a:r>
            <a:r>
              <a:rPr lang="ru-RU" dirty="0">
                <a:latin typeface="Times New Roman"/>
                <a:ea typeface="Times New Roman"/>
              </a:rPr>
              <a:t>детства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2252663"/>
            <a:ext cx="314325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23729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08920"/>
            <a:ext cx="7024744" cy="11430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41137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01EA18E4303C94E809B01A760D6BEDF" ma:contentTypeVersion="0" ma:contentTypeDescription="Создание документа." ma:contentTypeScope="" ma:versionID="4c147aa1f02f7e30df4e9cf39dd40f9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39E8E00-A88F-42ED-85A8-DC61CDC82C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9108E60-722C-4700-B70D-32CCE94D29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4AC06B-B392-4D44-B00D-5DC21D3F781F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46</TotalTime>
  <Words>1139</Words>
  <Application>Microsoft Office PowerPoint</Application>
  <PresentationFormat>Экран (4:3)</PresentationFormat>
  <Paragraphs>87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Остин</vt:lpstr>
      <vt:lpstr>    Ф Г О С  ДОШКОЛЬНОГО                        ОБРАЗОВАНИЯ</vt:lpstr>
      <vt:lpstr>ЧТО ТАКОЕ «СТАНДАРТ?» </vt:lpstr>
      <vt:lpstr>ФЕДЕРАЛЬНЫЙ ГОСУДАРСТВЕННЫЙ СТАНДАРТ ДОШКОЛЬНОГО ОБРАЗОВАНИЯ </vt:lpstr>
      <vt:lpstr>ФЕДЕРАЛЬНЫЙ ГОСУДАРСТВЕННЫЙ СТАНДАРТ ДОШКОЛЬНОГО ОБРАЗОВАНИЯ</vt:lpstr>
      <vt:lpstr>ФГОС     направлен    на достижение   целей:</vt:lpstr>
      <vt:lpstr>СТАНДАРТ НАПРАВЛЕН НА РЕАЛИЗАЦИЮ ЗАДАЧ: </vt:lpstr>
      <vt:lpstr>СТАНДАРТОМ УЧИТЫВАЮТСЯ</vt:lpstr>
      <vt:lpstr>ПРИНЦИПЫ ДОШКОЛЬНОГО ОБРАЗОВАНИЯ</vt:lpstr>
      <vt:lpstr>Слайд 9</vt:lpstr>
      <vt:lpstr> СОДЕРЖАНИЕ ПРОГРАММЫ</vt:lpstr>
      <vt:lpstr> СТАНДАРТ   ПРЕДЪЯВЛЯЕТ     ТРЕБОВАНИЯ    К          ОБРАЗОВАТЕЛЬНОЙ      СРЕДЕ,    КОТОРАЯ</vt:lpstr>
      <vt:lpstr> ТРЕБОВАНИЯ СТАНДАРТА К РЕЗУЛЬТАТАМ ОСВОЕНИЯ ПРОГРАММЫ  ПРЕДСТАВЛЕНЫ В ВИДЕ ЦЕЛЕВЫХ  ОРИЕНТИРОВ   ДОШКОЛЬНОГО ОБРАЗОВАНИЯ:</vt:lpstr>
      <vt:lpstr>ЦЕЛЕВЫЕ     ОРИЕНТИРЫ      НА   ЭТАПЕ ЗАВЕРШЕНИЯ ДОШКОЛЬНОГО    ОБРАЗОВАНИЯ: </vt:lpstr>
      <vt:lpstr>СОЦИАЛЬНЫЙ ПОТРЕТ РЕБЕНКА ДОШКОЛЬНИКА 6,5 – 7,8 ЛЕТ </vt:lpstr>
      <vt:lpstr>Слайд 15</vt:lpstr>
      <vt:lpstr>СПАСИБО ЗА ВНИМАНИЕ!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Ф Г О С  ДОШКОЛЬНОГО                        ОБРАЗОВАНИЯ</dc:title>
  <dc:creator>Rossanovi</dc:creator>
  <cp:lastModifiedBy>Татьяна</cp:lastModifiedBy>
  <cp:revision>7</cp:revision>
  <dcterms:created xsi:type="dcterms:W3CDTF">2014-04-08T16:15:38Z</dcterms:created>
  <dcterms:modified xsi:type="dcterms:W3CDTF">2019-10-27T13:03:31Z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0x010100501EA18E4303C94E809B01A760D6BEDF</vt:lpwstr>
  </property>
</Properties>
</file>